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86" r:id="rId3"/>
    <p:sldId id="260" r:id="rId4"/>
    <p:sldId id="276" r:id="rId5"/>
    <p:sldId id="287" r:id="rId6"/>
    <p:sldId id="257" r:id="rId7"/>
    <p:sldId id="259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0" r:id="rId18"/>
    <p:sldId id="297" r:id="rId19"/>
    <p:sldId id="298" r:id="rId20"/>
    <p:sldId id="299" r:id="rId21"/>
    <p:sldId id="281" r:id="rId22"/>
    <p:sldId id="300" r:id="rId23"/>
    <p:sldId id="278" r:id="rId24"/>
    <p:sldId id="282" r:id="rId25"/>
    <p:sldId id="284" r:id="rId26"/>
    <p:sldId id="304" r:id="rId27"/>
    <p:sldId id="306" r:id="rId28"/>
    <p:sldId id="301" r:id="rId29"/>
    <p:sldId id="258" r:id="rId30"/>
    <p:sldId id="303" r:id="rId31"/>
    <p:sldId id="263" r:id="rId32"/>
    <p:sldId id="265" r:id="rId33"/>
    <p:sldId id="266" r:id="rId34"/>
    <p:sldId id="267" r:id="rId35"/>
    <p:sldId id="275" r:id="rId36"/>
    <p:sldId id="268" r:id="rId37"/>
    <p:sldId id="269" r:id="rId38"/>
    <p:sldId id="270" r:id="rId39"/>
    <p:sldId id="271" r:id="rId40"/>
    <p:sldId id="285" r:id="rId41"/>
    <p:sldId id="272" r:id="rId42"/>
    <p:sldId id="305" r:id="rId43"/>
    <p:sldId id="274" r:id="rId44"/>
    <p:sldId id="262" r:id="rId4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12" autoAdjust="0"/>
  </p:normalViewPr>
  <p:slideViewPr>
    <p:cSldViewPr>
      <p:cViewPr varScale="1">
        <p:scale>
          <a:sx n="52" d="100"/>
          <a:sy n="52" d="100"/>
        </p:scale>
        <p:origin x="558" y="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3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Warstory</a:t>
            </a:r>
            <a:r>
              <a:rPr lang="en-US" dirty="0"/>
              <a:t>: Spent ½ year building </a:t>
            </a:r>
            <a:r>
              <a:rPr lang="en-US" dirty="0" err="1"/>
              <a:t>sw</a:t>
            </a:r>
            <a:r>
              <a:rPr lang="en-US" dirty="0"/>
              <a:t>, spent 1 day building website with link, no-one ever clicked the link. More effective to just build the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agile and especially with MVP, your scope will increase over time so this figure is not very accurate; the one Jez Humble presents they snake more correctly together, that is the scope increases also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[Jez</a:t>
            </a:r>
            <a:r>
              <a:rPr lang="en-US" baseline="0" dirty="0"/>
              <a:t> Humble, Continuous Delivery</a:t>
            </a:r>
            <a:r>
              <a:rPr lang="en-US" baseline="0"/>
              <a:t>, Chapter 1]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0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Newman p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7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rodzinski.com/2012/10/burn-up-better-burn-dow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DevOps and Container Technology</a:t>
            </a:r>
          </a:p>
          <a:p>
            <a:pPr>
              <a:defRPr/>
            </a:pPr>
            <a:r>
              <a:rPr lang="en-US" sz="2000" noProof="0" dirty="0"/>
              <a:t>Continuous Delivery/Deployment</a:t>
            </a: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Right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 Jobs: </a:t>
            </a:r>
            <a:r>
              <a:rPr lang="en-US" i="1" dirty="0"/>
              <a:t>You can’t ask customers what they want. By the time you deliver, they want something new…</a:t>
            </a:r>
          </a:p>
          <a:p>
            <a:pPr lvl="1"/>
            <a:r>
              <a:rPr lang="en-US" dirty="0"/>
              <a:t>Henry Ford: They would have asked for faster horses…</a:t>
            </a:r>
          </a:p>
          <a:p>
            <a:pPr lvl="1"/>
            <a:endParaRPr lang="en-US" dirty="0"/>
          </a:p>
          <a:p>
            <a:r>
              <a:rPr lang="en-US" dirty="0"/>
              <a:t>Problem solved: Scientific method</a:t>
            </a:r>
          </a:p>
          <a:p>
            <a:pPr lvl="1"/>
            <a:r>
              <a:rPr lang="en-US" dirty="0"/>
              <a:t>Create hypothesis	</a:t>
            </a:r>
            <a:r>
              <a:rPr lang="en-US" i="1" dirty="0"/>
              <a:t>We make this cool feature</a:t>
            </a:r>
          </a:p>
          <a:p>
            <a:pPr lvl="1"/>
            <a:r>
              <a:rPr lang="en-US" dirty="0"/>
              <a:t>Deliver MVP		</a:t>
            </a:r>
            <a:r>
              <a:rPr lang="en-US" b="1" dirty="0"/>
              <a:t>Minimum Viable Product</a:t>
            </a:r>
          </a:p>
          <a:p>
            <a:pPr lvl="1"/>
            <a:r>
              <a:rPr lang="en-US" dirty="0"/>
              <a:t>Get feedback		Reject/Approve		</a:t>
            </a:r>
            <a:r>
              <a:rPr lang="en-US" i="1" dirty="0"/>
              <a:t>was it cool?</a:t>
            </a:r>
            <a:endParaRPr lang="en-US" dirty="0"/>
          </a:p>
          <a:p>
            <a:pPr lvl="1"/>
            <a:r>
              <a:rPr lang="en-US" dirty="0"/>
              <a:t>(repeat)</a:t>
            </a:r>
          </a:p>
          <a:p>
            <a:r>
              <a:rPr lang="en-US" i="1" dirty="0"/>
              <a:t>Morale: Do not ask, run experiments and measure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Scientific method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67" y="876300"/>
            <a:ext cx="51828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 our software delivery process</a:t>
            </a:r>
          </a:p>
          <a:p>
            <a:pPr lvl="1"/>
            <a:r>
              <a:rPr lang="en-US" b="1" dirty="0"/>
              <a:t>Lead Time</a:t>
            </a:r>
            <a:r>
              <a:rPr lang="en-US" dirty="0"/>
              <a:t>: Time from </a:t>
            </a:r>
          </a:p>
          <a:p>
            <a:pPr lvl="2"/>
            <a:r>
              <a:rPr lang="en-US" dirty="0"/>
              <a:t>‘one single line edited in code’		(or cool feature made)</a:t>
            </a:r>
          </a:p>
          <a:p>
            <a:pPr lvl="2"/>
            <a:r>
              <a:rPr lang="en-US" dirty="0"/>
              <a:t>to</a:t>
            </a:r>
          </a:p>
          <a:p>
            <a:pPr lvl="2"/>
            <a:r>
              <a:rPr lang="en-US" dirty="0"/>
              <a:t>‘running in production, delivering value to customers’</a:t>
            </a:r>
          </a:p>
          <a:p>
            <a:pPr lvl="1"/>
            <a:endParaRPr lang="en-US" dirty="0"/>
          </a:p>
          <a:p>
            <a:r>
              <a:rPr lang="en-US" dirty="0"/>
              <a:t>Question:</a:t>
            </a:r>
          </a:p>
          <a:p>
            <a:pPr lvl="1"/>
            <a:r>
              <a:rPr lang="en-US" dirty="0"/>
              <a:t>Do you know the lead time in your organization?</a:t>
            </a:r>
          </a:p>
          <a:p>
            <a:pPr lvl="1"/>
            <a:r>
              <a:rPr lang="en-US" dirty="0"/>
              <a:t>In case you do, what is 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2: Reduce Risk of Release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‘Release’ as in ‘Users use it’</a:t>
            </a:r>
          </a:p>
        </p:txBody>
      </p:sp>
    </p:spTree>
    <p:extLst>
      <p:ext uri="{BB962C8B-B14F-4D97-AF65-F5344CB8AC3E}">
        <p14:creationId xmlns:p14="http://schemas.microsoft.com/office/powerpoint/2010/main" val="22197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Frequently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release		every 3-6 months</a:t>
            </a:r>
          </a:p>
          <a:p>
            <a:pPr lvl="1"/>
            <a:r>
              <a:rPr lang="en-US" dirty="0"/>
              <a:t>Lots of stuff means </a:t>
            </a:r>
            <a:r>
              <a:rPr lang="en-US" b="1" dirty="0"/>
              <a:t>lots of stuff can go wrong</a:t>
            </a:r>
          </a:p>
          <a:p>
            <a:pPr lvl="2"/>
            <a:r>
              <a:rPr lang="en-US" dirty="0"/>
              <a:t>Akin to ‘Big Bang Integration’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Small release		every 4-8 hours</a:t>
            </a:r>
          </a:p>
          <a:p>
            <a:pPr lvl="1"/>
            <a:r>
              <a:rPr lang="en-US" dirty="0"/>
              <a:t>Small amount of stuff means </a:t>
            </a:r>
            <a:r>
              <a:rPr lang="en-US" b="1" dirty="0"/>
              <a:t>easy to trace root cause</a:t>
            </a:r>
          </a:p>
          <a:p>
            <a:pPr lvl="1"/>
            <a:endParaRPr lang="en-US" b="1" dirty="0"/>
          </a:p>
          <a:p>
            <a:pPr lvl="1"/>
            <a:r>
              <a:rPr lang="en-US" dirty="0"/>
              <a:t>And you practice releasing – you get good at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gios.com/wp-content/uploads/2016/02/Visibility_D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326571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6553200" cy="4318000"/>
          </a:xfrm>
        </p:spPr>
        <p:txBody>
          <a:bodyPr/>
          <a:lstStyle/>
          <a:p>
            <a:r>
              <a:rPr lang="en-US" dirty="0"/>
              <a:t>Does something go wrong?</a:t>
            </a:r>
          </a:p>
          <a:p>
            <a:pPr lvl="1"/>
            <a:r>
              <a:rPr lang="en-US" dirty="0"/>
              <a:t>‘Crash and burn’ are obvious, but…</a:t>
            </a:r>
          </a:p>
          <a:p>
            <a:pPr lvl="2"/>
            <a:r>
              <a:rPr lang="en-US" dirty="0"/>
              <a:t>Throughput lowered by 0.8 % by defect in code</a:t>
            </a:r>
          </a:p>
          <a:p>
            <a:pPr lvl="2"/>
            <a:r>
              <a:rPr lang="en-US" dirty="0"/>
              <a:t>Customer’s actually buy something lowered by 8%</a:t>
            </a:r>
          </a:p>
          <a:p>
            <a:pPr lvl="2"/>
            <a:r>
              <a:rPr lang="en-US" dirty="0"/>
              <a:t>Service x crashes 50% more often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Monitoring production systems is crucial</a:t>
            </a:r>
          </a:p>
          <a:p>
            <a:pPr lvl="1"/>
            <a:r>
              <a:rPr lang="en-US" dirty="0"/>
              <a:t>(Area that I have little practical large-scale experience with </a:t>
            </a:r>
            <a:r>
              <a:rPr lang="en-US" dirty="0">
                <a:sym typeface="Wingdings" panose="05000000000000000000" pitchFamily="2" charset="2"/>
              </a:rPr>
              <a:t>)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Example: Nagios, ELK, </a:t>
            </a:r>
            <a:r>
              <a:rPr lang="en-US" dirty="0" err="1">
                <a:sym typeface="Wingdings" panose="05000000000000000000" pitchFamily="2" charset="2"/>
              </a:rPr>
              <a:t>Humio</a:t>
            </a:r>
            <a:r>
              <a:rPr lang="en-US" dirty="0">
                <a:sym typeface="Wingdings" panose="05000000000000000000" pitchFamily="2" charset="2"/>
              </a:rPr>
              <a:t>,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848100"/>
            <a:ext cx="8305800" cy="1066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Time Between Failure		MTBF</a:t>
            </a:r>
          </a:p>
          <a:p>
            <a:pPr lvl="1"/>
            <a:r>
              <a:rPr lang="en-US" dirty="0"/>
              <a:t>The BMW</a:t>
            </a:r>
          </a:p>
          <a:p>
            <a:pPr lvl="2"/>
            <a:r>
              <a:rPr lang="en-US" dirty="0"/>
              <a:t>Never fails (but really expensive when it does)</a:t>
            </a:r>
          </a:p>
          <a:p>
            <a:pPr lvl="2"/>
            <a:endParaRPr lang="en-US" dirty="0"/>
          </a:p>
          <a:p>
            <a:r>
              <a:rPr lang="en-US" dirty="0"/>
              <a:t>Mean Time to Restore Service		MTRS</a:t>
            </a:r>
          </a:p>
          <a:p>
            <a:pPr lvl="1"/>
            <a:r>
              <a:rPr lang="en-US" dirty="0"/>
              <a:t>The Jeep</a:t>
            </a:r>
          </a:p>
          <a:p>
            <a:pPr lvl="2"/>
            <a:r>
              <a:rPr lang="en-US" dirty="0"/>
              <a:t>Fails often (but really fast and easy to repair)</a:t>
            </a:r>
          </a:p>
          <a:p>
            <a:pPr lvl="2"/>
            <a:endParaRPr lang="en-US" dirty="0"/>
          </a:p>
          <a:p>
            <a:r>
              <a:rPr lang="en-US" dirty="0"/>
              <a:t>Continuous Delivery strives to improve MTRS</a:t>
            </a:r>
          </a:p>
          <a:p>
            <a:pPr lvl="1"/>
            <a:r>
              <a:rPr lang="en-US" dirty="0"/>
              <a:t>(Do not use it for space aircraft software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uDeploy</a:t>
            </a:r>
            <a:r>
              <a:rPr lang="en-US" dirty="0"/>
              <a:t> and </a:t>
            </a:r>
            <a:r>
              <a:rPr lang="en-US" dirty="0" err="1"/>
              <a:t>uOrchestrate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24" y="1104900"/>
            <a:ext cx="353305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3: Real Project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Progress 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good old Windows progress bar</a:t>
            </a:r>
          </a:p>
          <a:p>
            <a:pPr lvl="1"/>
            <a:r>
              <a:rPr lang="en-US" dirty="0"/>
              <a:t>Spent 8 seconds to reach 95%</a:t>
            </a:r>
          </a:p>
          <a:p>
            <a:pPr lvl="1"/>
            <a:r>
              <a:rPr lang="en-US" dirty="0"/>
              <a:t>Spent 15 minutes to reach the last 5%</a:t>
            </a:r>
          </a:p>
          <a:p>
            <a:r>
              <a:rPr lang="en-US" dirty="0"/>
              <a:t>So what does it mean to a project manager that developers state that the software is 90% finished?</a:t>
            </a:r>
          </a:p>
          <a:p>
            <a:pPr lvl="1"/>
            <a:r>
              <a:rPr lang="en-US" dirty="0"/>
              <a:t>If it is just </a:t>
            </a:r>
            <a:r>
              <a:rPr lang="en-US" i="1" dirty="0"/>
              <a:t>development</a:t>
            </a:r>
            <a:r>
              <a:rPr lang="en-US" dirty="0"/>
              <a:t> that is 90% done</a:t>
            </a:r>
          </a:p>
          <a:p>
            <a:pPr lvl="2"/>
            <a:r>
              <a:rPr lang="en-US" dirty="0"/>
              <a:t>Never tested with users, never tested with real sized database contents, never tested with 10.000 concurrent users, never tested for …</a:t>
            </a:r>
          </a:p>
          <a:p>
            <a:r>
              <a:rPr lang="en-US" dirty="0"/>
              <a:t>Humble:	“Done” versus “Done </a:t>
            </a:r>
            <a:r>
              <a:rPr lang="en-US" dirty="0" err="1"/>
              <a:t>done</a:t>
            </a:r>
            <a:r>
              <a:rPr lang="en-US" dirty="0"/>
              <a:t>”</a:t>
            </a:r>
          </a:p>
          <a:p>
            <a:r>
              <a:rPr lang="en-US" dirty="0" err="1"/>
              <a:t>Nygard</a:t>
            </a:r>
            <a:r>
              <a:rPr lang="en-US" dirty="0"/>
              <a:t>:	“</a:t>
            </a:r>
            <a:r>
              <a:rPr lang="en-US" i="1" dirty="0"/>
              <a:t>feature complete</a:t>
            </a:r>
            <a:r>
              <a:rPr lang="en-US" dirty="0"/>
              <a:t> versus </a:t>
            </a:r>
            <a:r>
              <a:rPr lang="en-US" i="1" dirty="0"/>
              <a:t>production-ready</a:t>
            </a:r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B4BC-254A-425B-BFE6-4113B809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opinion…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1CD788-1D3E-49DA-8DA7-7769265C9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70479"/>
            <a:ext cx="4318000" cy="431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6B2AB-F9F9-4A33-A017-2B883E7F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524D-A1EA-4340-B540-CF0D3C14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A708C-AAC6-4C6E-8816-618E3DEC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Project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Burn down chart</a:t>
            </a:r>
          </a:p>
          <a:p>
            <a:pPr lvl="1"/>
            <a:r>
              <a:rPr lang="en-US" sz="1600" dirty="0">
                <a:hlinkClick r:id="rId3"/>
              </a:rPr>
              <a:t>http://brodzinski.com/2012/10/burn-up-better-burn-down.html</a:t>
            </a:r>
            <a:endParaRPr lang="en-US" sz="1600" dirty="0"/>
          </a:p>
          <a:p>
            <a:r>
              <a:rPr lang="en-US" dirty="0"/>
              <a:t>Time graph</a:t>
            </a:r>
          </a:p>
          <a:p>
            <a:pPr lvl="1"/>
            <a:r>
              <a:rPr lang="en-US" dirty="0"/>
              <a:t>Scope on Y</a:t>
            </a:r>
          </a:p>
          <a:p>
            <a:pPr lvl="2"/>
            <a:r>
              <a:rPr lang="en-US" dirty="0"/>
              <a:t>Will evolve up (or down)</a:t>
            </a:r>
          </a:p>
          <a:p>
            <a:pPr lvl="1"/>
            <a:r>
              <a:rPr lang="en-US" dirty="0"/>
              <a:t>Time on 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Plot ‘features in production’</a:t>
            </a:r>
          </a:p>
          <a:p>
            <a:pPr lvl="2"/>
            <a:r>
              <a:rPr lang="en-US" dirty="0"/>
              <a:t>Blue line = </a:t>
            </a:r>
            <a:r>
              <a:rPr lang="en-US" b="1" dirty="0"/>
              <a:t>real live features</a:t>
            </a:r>
            <a:endParaRPr lang="en-US" dirty="0"/>
          </a:p>
          <a:p>
            <a:pPr lvl="2"/>
            <a:r>
              <a:rPr lang="en-US" dirty="0"/>
              <a:t>Dotted red = projection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 descr="http://brodzinski.com/wp-content/uploads/burnu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0818"/>
            <a:ext cx="3857625" cy="280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277155">
            <a:off x="7122318" y="1295399"/>
            <a:ext cx="1524000" cy="1066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Note: Using MVP the scope and progress curve match more closely.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B7BBAA-DAFF-4454-80CB-C197C23F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599939"/>
            <a:ext cx="2486025" cy="19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Do it, in order to </a:t>
            </a:r>
          </a:p>
          <a:p>
            <a:r>
              <a:rPr lang="en-US" b="1" dirty="0"/>
              <a:t>1. Build the right thing</a:t>
            </a:r>
          </a:p>
          <a:p>
            <a:pPr lvl="1"/>
            <a:r>
              <a:rPr lang="en-US" dirty="0"/>
              <a:t>Fast feedback from users, focus attention to aspects that deliver value to them</a:t>
            </a:r>
          </a:p>
          <a:p>
            <a:r>
              <a:rPr lang="en-US" b="1" dirty="0"/>
              <a:t>2. Reduce risk of release</a:t>
            </a:r>
          </a:p>
          <a:p>
            <a:pPr lvl="1"/>
            <a:r>
              <a:rPr lang="en-US" dirty="0"/>
              <a:t>Release often means you get very good at it</a:t>
            </a:r>
          </a:p>
          <a:p>
            <a:pPr lvl="1"/>
            <a:r>
              <a:rPr lang="en-US" dirty="0"/>
              <a:t>Release often means broken release is easier to roll back, and easier to find the defect</a:t>
            </a:r>
          </a:p>
          <a:p>
            <a:r>
              <a:rPr lang="en-US" b="1" dirty="0"/>
              <a:t>3. Show real project progress</a:t>
            </a:r>
          </a:p>
          <a:p>
            <a:pPr lvl="1"/>
            <a:r>
              <a:rPr lang="en-US" dirty="0"/>
              <a:t>“Done” is not “Done-Done”</a:t>
            </a:r>
          </a:p>
          <a:p>
            <a:pPr lvl="2"/>
            <a:r>
              <a:rPr lang="en-US" dirty="0"/>
              <a:t>Feature made = Done. Feature used = Done-Done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BBD6-9946-466D-9598-6CA72820E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EDE6B-E7AD-4E34-8F55-81A813EAB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find it muddles a bit…</a:t>
            </a:r>
          </a:p>
        </p:txBody>
      </p:sp>
    </p:spTree>
    <p:extLst>
      <p:ext uri="{BB962C8B-B14F-4D97-AF65-F5344CB8AC3E}">
        <p14:creationId xmlns:p14="http://schemas.microsoft.com/office/powerpoint/2010/main" val="7341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E7E3-5085-4536-9983-C877EDE1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EA13-AC2B-443A-95BE-CC54D7AA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these slides, I found that I actually use terms like</a:t>
            </a:r>
          </a:p>
          <a:p>
            <a:pPr lvl="1"/>
            <a:r>
              <a:rPr lang="en-US" dirty="0"/>
              <a:t>Deploy, Release, Delivery, Production</a:t>
            </a:r>
          </a:p>
          <a:p>
            <a:endParaRPr lang="en-US" dirty="0"/>
          </a:p>
          <a:p>
            <a:r>
              <a:rPr lang="en-US" dirty="0"/>
              <a:t>… in a rather unprecise way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I deploy </a:t>
            </a:r>
            <a:r>
              <a:rPr lang="en-US" i="1" dirty="0" err="1">
                <a:sym typeface="Wingdings" panose="05000000000000000000" pitchFamily="2" charset="2"/>
              </a:rPr>
              <a:t>SkyCave</a:t>
            </a:r>
            <a:r>
              <a:rPr lang="en-US" i="1" dirty="0">
                <a:sym typeface="Wingdings" panose="05000000000000000000" pitchFamily="2" charset="2"/>
              </a:rPr>
              <a:t>? I release </a:t>
            </a:r>
            <a:r>
              <a:rPr lang="en-US" i="1" dirty="0" err="1">
                <a:sym typeface="Wingdings" panose="05000000000000000000" pitchFamily="2" charset="2"/>
              </a:rPr>
              <a:t>SkyCave</a:t>
            </a:r>
            <a:r>
              <a:rPr lang="en-US" i="1" dirty="0">
                <a:sym typeface="Wingdings" panose="05000000000000000000" pitchFamily="2" charset="2"/>
              </a:rPr>
              <a:t>? Put </a:t>
            </a:r>
            <a:r>
              <a:rPr lang="en-US" i="1" dirty="0" err="1">
                <a:sym typeface="Wingdings" panose="05000000000000000000" pitchFamily="2" charset="2"/>
              </a:rPr>
              <a:t>SkyCave</a:t>
            </a:r>
            <a:r>
              <a:rPr lang="en-US" i="1" dirty="0">
                <a:sym typeface="Wingdings" panose="05000000000000000000" pitchFamily="2" charset="2"/>
              </a:rPr>
              <a:t> in prod.?</a:t>
            </a:r>
          </a:p>
          <a:p>
            <a:r>
              <a:rPr lang="en-US" i="1" dirty="0">
                <a:sym typeface="Wingdings" panose="05000000000000000000" pitchFamily="2" charset="2"/>
              </a:rPr>
              <a:t>… (and authors seems to mix it up a bit as well)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 – What do you mean by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Release x? Deploy x? Deliver x?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0F32-E9D3-4F75-8C13-96C0B563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4F94D-CB54-4A35-A858-6F914577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95443-C31C-4D50-A406-40256610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722D-6920-4F41-8BBD-8E5DFE40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Humble: 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DD60-9CA2-4CC2-9D12-407C9A75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6B9B-A8CF-4A6F-A79D-ECC67E2B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0D96A-0BB5-4E1E-A5BD-4BFEF653D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F2B2A-8729-4069-8E63-9E328C0E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D712F-6158-41B1-9609-8F36C647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72127"/>
            <a:ext cx="6429375" cy="220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D4C66-63F3-492A-9D3B-60467D99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5815"/>
            <a:ext cx="4943475" cy="69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8B3987-893B-481A-BD4A-C3B4FEBE17D7}"/>
              </a:ext>
            </a:extLst>
          </p:cNvPr>
          <p:cNvSpPr/>
          <p:nvPr/>
        </p:nvSpPr>
        <p:spPr>
          <a:xfrm>
            <a:off x="381000" y="3543300"/>
            <a:ext cx="1981200" cy="4267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Deploy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8E3CE9-FF91-4C7B-8112-E6BE751A5CA2}"/>
              </a:ext>
            </a:extLst>
          </p:cNvPr>
          <p:cNvSpPr/>
          <p:nvPr/>
        </p:nvSpPr>
        <p:spPr>
          <a:xfrm>
            <a:off x="304800" y="4991629"/>
            <a:ext cx="4572000" cy="30427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Source: Merriam Webster online dictionary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8F945-1242-4A0F-92C9-E68BF9EEBD0C}"/>
              </a:ext>
            </a:extLst>
          </p:cNvPr>
          <p:cNvSpPr/>
          <p:nvPr/>
        </p:nvSpPr>
        <p:spPr>
          <a:xfrm>
            <a:off x="5486400" y="3543300"/>
            <a:ext cx="1981200" cy="42674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67AE1-5222-4A34-83D2-3133B755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399" y="4000500"/>
            <a:ext cx="3746101" cy="127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16C499-7612-4D75-A348-7BAC7AC3F2C0}"/>
              </a:ext>
            </a:extLst>
          </p:cNvPr>
          <p:cNvSpPr/>
          <p:nvPr/>
        </p:nvSpPr>
        <p:spPr>
          <a:xfrm>
            <a:off x="2627744" y="1790700"/>
            <a:ext cx="2286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14F251-3371-4B79-9219-8047310F0873}"/>
              </a:ext>
            </a:extLst>
          </p:cNvPr>
          <p:cNvSpPr/>
          <p:nvPr/>
        </p:nvSpPr>
        <p:spPr>
          <a:xfrm>
            <a:off x="5142345" y="1790700"/>
            <a:ext cx="1563256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77CD-C04C-43FD-8379-038F2B24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575F-04FB-41A2-B901-81153F19F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 service</a:t>
            </a:r>
          </a:p>
          <a:p>
            <a:pPr lvl="1"/>
            <a:r>
              <a:rPr lang="en-US" dirty="0"/>
              <a:t>Bring it in an executable form into a given environment</a:t>
            </a:r>
          </a:p>
          <a:p>
            <a:pPr lvl="2"/>
            <a:r>
              <a:rPr lang="en-US" dirty="0"/>
              <a:t>Which may be a testing env or a production env</a:t>
            </a:r>
          </a:p>
          <a:p>
            <a:pPr lvl="1"/>
            <a:r>
              <a:rPr lang="en-US" dirty="0"/>
              <a:t>(normally also means ‘and start its execution’)</a:t>
            </a:r>
          </a:p>
          <a:p>
            <a:endParaRPr lang="en-US" dirty="0"/>
          </a:p>
          <a:p>
            <a:r>
              <a:rPr lang="en-US" dirty="0"/>
              <a:t>Release service</a:t>
            </a:r>
          </a:p>
          <a:p>
            <a:pPr lvl="1"/>
            <a:r>
              <a:rPr lang="en-US" dirty="0"/>
              <a:t>Make its features available to the ‘public’ (customers)</a:t>
            </a:r>
          </a:p>
          <a:p>
            <a:pPr lvl="2"/>
            <a:r>
              <a:rPr lang="en-US" dirty="0"/>
              <a:t>Which (almost) equate ‘deploy and start it on production env’</a:t>
            </a:r>
          </a:p>
          <a:p>
            <a:pPr lvl="3"/>
            <a:r>
              <a:rPr lang="en-US" b="1" dirty="0"/>
              <a:t>Deliver ?</a:t>
            </a:r>
          </a:p>
          <a:p>
            <a:pPr lvl="2"/>
            <a:r>
              <a:rPr lang="en-US" dirty="0"/>
              <a:t>(unless the feature is ‘toggled off by a feature toggle’)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A9FA3-F4FD-4D63-A15A-512659DB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4BA4-ED0E-4838-9928-B963434B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3FCB8-414E-4437-90CC-AC5133F2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ADB82E-08F3-471C-A7CC-C09E139C7024}"/>
              </a:ext>
            </a:extLst>
          </p:cNvPr>
          <p:cNvSpPr/>
          <p:nvPr/>
        </p:nvSpPr>
        <p:spPr>
          <a:xfrm>
            <a:off x="4419600" y="4686300"/>
            <a:ext cx="3886200" cy="381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https://www.martinfowler.com/articles/feature-toggles.html</a:t>
            </a:r>
          </a:p>
        </p:txBody>
      </p:sp>
    </p:spTree>
    <p:extLst>
      <p:ext uri="{BB962C8B-B14F-4D97-AF65-F5344CB8AC3E}">
        <p14:creationId xmlns:p14="http://schemas.microsoft.com/office/powerpoint/2010/main" val="40765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5DC9-39FE-40C6-989C-33A41F02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is not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866E-3D9C-498A-8E68-7E149AEC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because I am an old-school guy…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i="1" dirty="0"/>
              <a:t>the old days</a:t>
            </a:r>
            <a:r>
              <a:rPr lang="en-US" dirty="0"/>
              <a:t> release meant</a:t>
            </a:r>
          </a:p>
          <a:p>
            <a:pPr lvl="1"/>
            <a:r>
              <a:rPr lang="en-US" dirty="0"/>
              <a:t>Tag a release tag onto a specific version and call that ‘the one to use’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Ala ‘upgrade your </a:t>
            </a:r>
            <a:r>
              <a:rPr lang="en-US" dirty="0" err="1"/>
              <a:t>build.gradle</a:t>
            </a:r>
            <a:r>
              <a:rPr lang="en-US" dirty="0"/>
              <a:t> to include </a:t>
            </a:r>
            <a:r>
              <a:rPr lang="en-US" dirty="0" err="1"/>
              <a:t>frds.broker</a:t>
            </a:r>
            <a:r>
              <a:rPr lang="en-US" dirty="0"/>
              <a:t>, v 1.14’</a:t>
            </a:r>
          </a:p>
          <a:p>
            <a:endParaRPr lang="en-US" dirty="0"/>
          </a:p>
          <a:p>
            <a:r>
              <a:rPr lang="en-US" dirty="0"/>
              <a:t>Different from </a:t>
            </a:r>
            <a:r>
              <a:rPr lang="en-US" i="1" dirty="0"/>
              <a:t>this</a:t>
            </a:r>
            <a:r>
              <a:rPr lang="en-US" dirty="0"/>
              <a:t> notion of release…</a:t>
            </a:r>
          </a:p>
          <a:p>
            <a:pPr lvl="1"/>
            <a:r>
              <a:rPr lang="en-US" dirty="0"/>
              <a:t>“Push release” versus “Pull release”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B593A-DAFB-4039-A4F1-2FAABFF5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05B6-B583-4BE5-B771-22423999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8700-99AA-4EC1-B1C1-E74A4E51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1D27-F842-41E8-A259-5F4BD0D3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Newman Part 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F9D61-E8DF-4340-9D4A-95A3E887E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(Newman: “Monolith to </a:t>
            </a:r>
            <a:r>
              <a:rPr lang="en-US" dirty="0" err="1"/>
              <a:t>MicroService</a:t>
            </a:r>
            <a:r>
              <a:rPr lang="en-US" dirty="0"/>
              <a:t>”, p 80)</a:t>
            </a:r>
          </a:p>
          <a:p>
            <a:pPr lvl="1"/>
            <a:r>
              <a:rPr lang="en-US" dirty="0"/>
              <a:t>Deployment does not mean accessible by customers (!)</a:t>
            </a:r>
          </a:p>
          <a:p>
            <a:pPr lvl="2"/>
            <a:r>
              <a:rPr lang="en-US" dirty="0"/>
              <a:t>I.e. not released; may run with no user load in production</a:t>
            </a:r>
          </a:p>
          <a:p>
            <a:pPr lvl="1"/>
            <a:r>
              <a:rPr lang="en-US" dirty="0"/>
              <a:t>Released does not mean deployed in production (!)</a:t>
            </a:r>
          </a:p>
          <a:p>
            <a:pPr lvl="2"/>
            <a:r>
              <a:rPr lang="en-US" dirty="0"/>
              <a:t>i.e. we have only released it in staging, for testing</a:t>
            </a:r>
          </a:p>
          <a:p>
            <a:r>
              <a:rPr lang="en-US" dirty="0"/>
              <a:t>Martin Schmidt’s Master’s Thesis, p 22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65C3E-780B-4BDC-AD78-A3A5AB53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9DC4E-43AF-4093-9D60-53217FD5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B7C55-D1FE-44F9-AFC1-FCDFDD1D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33A74-0413-4F53-A126-0C318EC3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67100"/>
            <a:ext cx="605667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66E4-B05F-4EE8-B12D-775DFD980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Pipeline Again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6917B-A83C-4631-B383-626C64550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 adding stages…</a:t>
            </a:r>
          </a:p>
        </p:txBody>
      </p:sp>
    </p:spTree>
    <p:extLst>
      <p:ext uri="{BB962C8B-B14F-4D97-AF65-F5344CB8AC3E}">
        <p14:creationId xmlns:p14="http://schemas.microsoft.com/office/powerpoint/2010/main" val="478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952500"/>
            <a:ext cx="83058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Deployment Pipeline:</a:t>
            </a:r>
            <a:r>
              <a:rPr lang="en-US" noProof="0" dirty="0"/>
              <a:t> An automated implementation of your application’s build, test, </a:t>
            </a:r>
            <a:r>
              <a:rPr lang="en-US" i="1" noProof="0" dirty="0"/>
              <a:t>deploy</a:t>
            </a:r>
            <a:r>
              <a:rPr lang="en-US" noProof="0" dirty="0"/>
              <a:t> and </a:t>
            </a:r>
            <a:r>
              <a:rPr lang="en-US" i="1" noProof="0" dirty="0"/>
              <a:t>release</a:t>
            </a:r>
            <a:r>
              <a:rPr lang="en-US" noProof="0" dirty="0"/>
              <a:t> process.</a:t>
            </a:r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noProof="0" dirty="0"/>
              <a:t>Every change that is made in any artefacts of the application </a:t>
            </a:r>
            <a:r>
              <a:rPr lang="en-US" i="1" noProof="0" dirty="0"/>
              <a:t>triggers</a:t>
            </a:r>
            <a:r>
              <a:rPr lang="en-US" noProof="0" dirty="0"/>
              <a:t> the creation of a new instance of the pipeline.</a:t>
            </a:r>
          </a:p>
          <a:p>
            <a:pPr lvl="1"/>
            <a:r>
              <a:rPr lang="en-US" noProof="0" dirty="0"/>
              <a:t>Series of tests, each more demanding, each giving confidence in that </a:t>
            </a:r>
            <a:r>
              <a:rPr lang="en-US" i="1" noProof="0" dirty="0"/>
              <a:t>it will work</a:t>
            </a:r>
            <a:r>
              <a:rPr lang="en-US" noProof="0" dirty="0"/>
              <a:t>. Passing all tests means ready for release.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0700"/>
            <a:ext cx="49339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Agile Manifesto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Highest priority is to satisfy the customer through early and continuous delivery of valuable software.</a:t>
            </a:r>
          </a:p>
          <a:p>
            <a:endParaRPr lang="en-US" noProof="0" dirty="0"/>
          </a:p>
          <a:p>
            <a:r>
              <a:rPr lang="en-US" noProof="0" dirty="0"/>
              <a:t>Hence </a:t>
            </a:r>
            <a:r>
              <a:rPr lang="en-US" i="1" noProof="0" dirty="0"/>
              <a:t>‘continuous delivery</a:t>
            </a:r>
            <a:r>
              <a:rPr lang="en-US" noProof="0" dirty="0"/>
              <a:t>’ was coined as term…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Production-Ready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Automation of (almost) everything</a:t>
            </a:r>
          </a:p>
          <a:p>
            <a:pPr lvl="1"/>
            <a:r>
              <a:rPr lang="en-US" noProof="0" dirty="0"/>
              <a:t>Software is put into production by the ‘push of a button’</a:t>
            </a:r>
          </a:p>
          <a:p>
            <a:pPr lvl="1"/>
            <a:r>
              <a:rPr lang="en-US" noProof="0" dirty="0"/>
              <a:t>Software is always working (that is, services customers!)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Collaboration</a:t>
            </a:r>
          </a:p>
          <a:p>
            <a:pPr lvl="1"/>
            <a:r>
              <a:rPr lang="en-US" noProof="0" dirty="0"/>
              <a:t>DevOps</a:t>
            </a:r>
          </a:p>
          <a:p>
            <a:pPr lvl="1"/>
            <a:r>
              <a:rPr lang="en-US" noProof="0" dirty="0"/>
              <a:t>Full stack developers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Deployment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Deployment like a Processor pipeline</a:t>
            </a:r>
          </a:p>
          <a:p>
            <a:pPr lvl="1"/>
            <a:r>
              <a:rPr lang="en-US" noProof="0" dirty="0"/>
              <a:t>Like our hero passing a series of test to marry the princess</a:t>
            </a:r>
          </a:p>
          <a:p>
            <a:pPr lvl="1"/>
            <a:endParaRPr lang="en-US" noProof="0" dirty="0"/>
          </a:p>
          <a:p>
            <a:pPr marL="457200" lvl="1" indent="0">
              <a:buNone/>
            </a:pP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1943100"/>
            <a:ext cx="2438400" cy="5715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Jenkins, Concourse, Go,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81175"/>
            <a:ext cx="47434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600" y="3924300"/>
            <a:ext cx="2667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That is, a </a:t>
            </a:r>
            <a:r>
              <a:rPr lang="en-US" i="1" dirty="0"/>
              <a:t>clear set of stages, moving towards valuable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Artefacts?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Software service customers</a:t>
            </a:r>
          </a:p>
          <a:p>
            <a:pPr lvl="1"/>
            <a:r>
              <a:rPr lang="en-US" noProof="0" dirty="0"/>
              <a:t>What is the ‘unit of deployment’?</a:t>
            </a:r>
          </a:p>
          <a:p>
            <a:pPr lvl="1"/>
            <a:r>
              <a:rPr lang="en-US" noProof="0" dirty="0"/>
              <a:t>What is the ‘execution context’?</a:t>
            </a:r>
          </a:p>
          <a:p>
            <a:endParaRPr lang="en-US" noProof="0" dirty="0"/>
          </a:p>
          <a:p>
            <a:r>
              <a:rPr lang="en-US" noProof="0" dirty="0"/>
              <a:t>Units of deployment</a:t>
            </a:r>
          </a:p>
          <a:p>
            <a:pPr lvl="1"/>
            <a:r>
              <a:rPr lang="en-US" noProof="0" dirty="0"/>
              <a:t>Ruby gems, Java jars and war, .NET </a:t>
            </a:r>
            <a:r>
              <a:rPr lang="en-US" noProof="0" dirty="0" err="1"/>
              <a:t>dlls</a:t>
            </a:r>
            <a:r>
              <a:rPr lang="en-US" noProof="0" dirty="0"/>
              <a:t>, Node.js </a:t>
            </a:r>
            <a:r>
              <a:rPr lang="en-US" noProof="0" dirty="0" err="1"/>
              <a:t>npm</a:t>
            </a:r>
            <a:r>
              <a:rPr lang="en-US" noProof="0" dirty="0"/>
              <a:t>, … </a:t>
            </a:r>
          </a:p>
          <a:p>
            <a:pPr lvl="1"/>
            <a:r>
              <a:rPr lang="en-US" noProof="0" dirty="0"/>
              <a:t>Ubuntu deb, CentOS RPM, Windows MSI, …</a:t>
            </a:r>
          </a:p>
          <a:p>
            <a:endParaRPr lang="en-US" noProof="0" dirty="0"/>
          </a:p>
          <a:p>
            <a:r>
              <a:rPr lang="en-US" noProof="0" dirty="0"/>
              <a:t>Execution context</a:t>
            </a:r>
          </a:p>
          <a:p>
            <a:pPr lvl="1"/>
            <a:r>
              <a:rPr lang="en-US" noProof="0" dirty="0"/>
              <a:t>Apache tomcat, </a:t>
            </a:r>
            <a:r>
              <a:rPr lang="en-US" noProof="0" dirty="0" err="1"/>
              <a:t>nagios</a:t>
            </a:r>
            <a:r>
              <a:rPr lang="en-US" noProof="0" dirty="0"/>
              <a:t>, </a:t>
            </a:r>
            <a:r>
              <a:rPr lang="en-US" noProof="0" dirty="0" err="1"/>
              <a:t>nginx</a:t>
            </a:r>
            <a:r>
              <a:rPr lang="en-US" noProof="0" dirty="0"/>
              <a:t>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1485900"/>
            <a:ext cx="23622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need automation!</a:t>
            </a:r>
          </a:p>
        </p:txBody>
      </p:sp>
    </p:spTree>
    <p:extLst>
      <p:ext uri="{BB962C8B-B14F-4D97-AF65-F5344CB8AC3E}">
        <p14:creationId xmlns:p14="http://schemas.microsoft.com/office/powerpoint/2010/main" val="36790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Containers - as </a:t>
            </a:r>
            <a:r>
              <a:rPr lang="en-US" noProof="0" dirty="0"/>
              <a:t>Artifacts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artefacts we use: </a:t>
            </a:r>
            <a:r>
              <a:rPr lang="en-US" b="1" noProof="0" dirty="0"/>
              <a:t>Containers</a:t>
            </a:r>
          </a:p>
          <a:p>
            <a:r>
              <a:rPr lang="en-US" noProof="0" dirty="0"/>
              <a:t>Ex: Docker container</a:t>
            </a:r>
          </a:p>
          <a:p>
            <a:pPr lvl="1"/>
            <a:r>
              <a:rPr lang="en-US" noProof="0" dirty="0"/>
              <a:t>Provides execution context</a:t>
            </a:r>
          </a:p>
          <a:p>
            <a:pPr lvl="2"/>
            <a:r>
              <a:rPr lang="en-US" noProof="0" dirty="0"/>
              <a:t>Ex: Ubuntu 18.04, Java8, Gradle</a:t>
            </a:r>
          </a:p>
          <a:p>
            <a:pPr lvl="1"/>
            <a:r>
              <a:rPr lang="en-US" noProof="0" dirty="0"/>
              <a:t>Provides unit of deployment</a:t>
            </a:r>
          </a:p>
          <a:p>
            <a:pPr lvl="2"/>
            <a:r>
              <a:rPr lang="en-US" noProof="0" dirty="0"/>
              <a:t>Ex: Cave daemon service</a:t>
            </a:r>
          </a:p>
          <a:p>
            <a:r>
              <a:rPr lang="en-US" noProof="0" dirty="0"/>
              <a:t>Can be automatically built</a:t>
            </a:r>
          </a:p>
          <a:p>
            <a:pPr lvl="1"/>
            <a:r>
              <a:rPr lang="en-US" noProof="0" dirty="0" err="1"/>
              <a:t>Dockerfile</a:t>
            </a:r>
            <a:endParaRPr lang="en-US" noProof="0" dirty="0"/>
          </a:p>
          <a:p>
            <a:r>
              <a:rPr lang="en-US" noProof="0" dirty="0"/>
              <a:t>Can be released easily</a:t>
            </a:r>
          </a:p>
          <a:p>
            <a:pPr lvl="1"/>
            <a:r>
              <a:rPr lang="en-US" noProof="0" dirty="0"/>
              <a:t>Docker push (</a:t>
            </a:r>
            <a:r>
              <a:rPr lang="en-US" noProof="0" dirty="0" err="1"/>
              <a:t>imagename</a:t>
            </a:r>
            <a:r>
              <a:rPr lang="en-US" noProof="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58" y="1638300"/>
            <a:ext cx="3887602" cy="3200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72400" y="2486526"/>
            <a:ext cx="111466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Execution context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05600" y="2677026"/>
            <a:ext cx="990600" cy="2566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67600" y="3238500"/>
            <a:ext cx="13716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Unit of deployment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7600" y="4686300"/>
            <a:ext cx="149566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Service start</a:t>
            </a:r>
          </a:p>
        </p:txBody>
      </p:sp>
    </p:spTree>
    <p:extLst>
      <p:ext uri="{BB962C8B-B14F-4D97-AF65-F5344CB8AC3E}">
        <p14:creationId xmlns:p14="http://schemas.microsoft.com/office/powerpoint/2010/main" val="27183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3695700"/>
            <a:ext cx="85344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409700"/>
            <a:ext cx="84582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Immutable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Reusing servers leads to </a:t>
            </a:r>
            <a:r>
              <a:rPr lang="en-US" i="1" noProof="0" dirty="0"/>
              <a:t>Configuration drift</a:t>
            </a:r>
          </a:p>
          <a:p>
            <a:r>
              <a:rPr lang="en-US" i="1" noProof="0" dirty="0"/>
              <a:t>Configuration drift: </a:t>
            </a:r>
            <a:r>
              <a:rPr lang="en-US" noProof="0" dirty="0"/>
              <a:t>The configuration settings in a given immutable version in our SCM does not match those in effect on our running host.</a:t>
            </a:r>
          </a:p>
          <a:p>
            <a:pPr lvl="1"/>
            <a:r>
              <a:rPr lang="en-US" noProof="0" dirty="0"/>
              <a:t>Typically, </a:t>
            </a:r>
            <a:r>
              <a:rPr lang="en-US" i="1" noProof="0" dirty="0"/>
              <a:t>someone</a:t>
            </a:r>
            <a:r>
              <a:rPr lang="en-US" noProof="0" dirty="0"/>
              <a:t> logged into the host and changed some parameters by </a:t>
            </a:r>
            <a:r>
              <a:rPr lang="en-US" i="1" noProof="0" dirty="0"/>
              <a:t>fiddling</a:t>
            </a:r>
          </a:p>
          <a:p>
            <a:endParaRPr lang="en-US" b="1" noProof="0" dirty="0"/>
          </a:p>
          <a:p>
            <a:r>
              <a:rPr lang="en-US" b="1" noProof="0" dirty="0"/>
              <a:t>Solution:</a:t>
            </a:r>
            <a:r>
              <a:rPr lang="en-US" noProof="0" dirty="0"/>
              <a:t> Running servers are always the result of a deployment pipeline operation.</a:t>
            </a:r>
          </a:p>
          <a:p>
            <a:pPr lvl="1"/>
            <a:r>
              <a:rPr lang="en-US" noProof="0" dirty="0"/>
              <a:t>Error in config? No fiddling, but </a:t>
            </a:r>
            <a:r>
              <a:rPr lang="en-US" i="1" noProof="0" dirty="0"/>
              <a:t>fix configuration file, check-in, instantiate deployment pipeline!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866900"/>
            <a:ext cx="8610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Nygard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says the very same</a:t>
            </a:r>
          </a:p>
          <a:p>
            <a:endParaRPr lang="en-US" noProof="0" dirty="0"/>
          </a:p>
          <a:p>
            <a:r>
              <a:rPr lang="en-US" i="1" noProof="0" dirty="0"/>
              <a:t>Immutable and Disposable Infrastructure:</a:t>
            </a:r>
            <a:r>
              <a:rPr lang="en-US" noProof="0" dirty="0"/>
              <a:t> Start from a known base image, apply fixed set of changes, and then never attempt to patch or update that machine. </a:t>
            </a:r>
            <a:endParaRPr lang="en-US" noProof="0" dirty="0" smtClean="0"/>
          </a:p>
          <a:p>
            <a:endParaRPr lang="en-US" i="1" dirty="0"/>
          </a:p>
          <a:p>
            <a:endParaRPr lang="en-US" i="1" noProof="0" dirty="0" smtClean="0"/>
          </a:p>
          <a:p>
            <a:r>
              <a:rPr lang="en-US" dirty="0" smtClean="0"/>
              <a:t>Right, not always possible</a:t>
            </a:r>
          </a:p>
          <a:p>
            <a:pPr lvl="1"/>
            <a:r>
              <a:rPr lang="en-US" noProof="0" dirty="0" smtClean="0"/>
              <a:t>Example: Crunch machine needs configuring the Docker engine’s network creation algorithm </a:t>
            </a:r>
            <a:r>
              <a:rPr lang="en-US" noProof="0" dirty="0" smtClean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Again: Container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 </a:t>
            </a:r>
            <a:r>
              <a:rPr lang="en-US" i="1" noProof="0" dirty="0"/>
              <a:t>not security-patch a</a:t>
            </a:r>
            <a:br>
              <a:rPr lang="en-US" i="1" noProof="0" dirty="0"/>
            </a:br>
            <a:r>
              <a:rPr lang="en-US" i="1" noProof="0" dirty="0"/>
              <a:t>container</a:t>
            </a:r>
            <a:endParaRPr lang="en-US" noProof="0" dirty="0"/>
          </a:p>
          <a:p>
            <a:pPr lvl="1"/>
            <a:r>
              <a:rPr lang="en-US" noProof="0" dirty="0"/>
              <a:t>Instead, make a pipeline</a:t>
            </a:r>
            <a:br>
              <a:rPr lang="en-US" noProof="0" dirty="0"/>
            </a:br>
            <a:r>
              <a:rPr lang="en-US" noProof="0" dirty="0"/>
              <a:t>stage that produce the</a:t>
            </a:r>
            <a:br>
              <a:rPr lang="en-US" noProof="0" dirty="0"/>
            </a:br>
            <a:r>
              <a:rPr lang="en-US" noProof="0" dirty="0"/>
              <a:t>base image…</a:t>
            </a:r>
          </a:p>
          <a:p>
            <a:endParaRPr lang="en-US" noProof="0" dirty="0"/>
          </a:p>
          <a:p>
            <a:r>
              <a:rPr lang="en-US" noProof="0" dirty="0"/>
              <a:t>Following stages will then</a:t>
            </a:r>
            <a:br>
              <a:rPr lang="en-US" noProof="0" dirty="0"/>
            </a:br>
            <a:r>
              <a:rPr lang="en-US" noProof="0" dirty="0"/>
              <a:t>produce the service</a:t>
            </a:r>
            <a:br>
              <a:rPr lang="en-US" noProof="0" dirty="0"/>
            </a:br>
            <a:r>
              <a:rPr lang="en-US" noProof="0" dirty="0"/>
              <a:t>container, based up the</a:t>
            </a:r>
            <a:br>
              <a:rPr lang="en-US" noProof="0" dirty="0"/>
            </a:br>
            <a:r>
              <a:rPr lang="en-US" noProof="0" dirty="0"/>
              <a:t>updated base image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100"/>
            <a:ext cx="4114800" cy="30726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788459"/>
            <a:ext cx="3124200" cy="316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Jenkins enabled JDK8+Gradle</a:t>
            </a:r>
          </a:p>
        </p:txBody>
      </p:sp>
    </p:spTree>
    <p:extLst>
      <p:ext uri="{BB962C8B-B14F-4D97-AF65-F5344CB8AC3E}">
        <p14:creationId xmlns:p14="http://schemas.microsoft.com/office/powerpoint/2010/main" val="38674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B772FA-6032-4041-9255-733254CC4568}"/>
              </a:ext>
            </a:extLst>
          </p:cNvPr>
          <p:cNvSpPr/>
          <p:nvPr/>
        </p:nvSpPr>
        <p:spPr>
          <a:xfrm>
            <a:off x="4953000" y="2439556"/>
            <a:ext cx="2895600" cy="381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31C0B-C374-4732-B7DE-06819A5FA2C7}"/>
              </a:ext>
            </a:extLst>
          </p:cNvPr>
          <p:cNvSpPr/>
          <p:nvPr/>
        </p:nvSpPr>
        <p:spPr>
          <a:xfrm>
            <a:off x="4953000" y="1409700"/>
            <a:ext cx="2895600" cy="381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381500"/>
            <a:ext cx="84582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Environments and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execution environment must be </a:t>
            </a:r>
            <a:r>
              <a:rPr lang="en-US" i="1" noProof="0" dirty="0"/>
              <a:t>configurable</a:t>
            </a:r>
          </a:p>
          <a:p>
            <a:pPr lvl="1"/>
            <a:r>
              <a:rPr lang="en-US" noProof="0" dirty="0"/>
              <a:t>Development environment	Unit Tests</a:t>
            </a:r>
          </a:p>
          <a:p>
            <a:pPr lvl="2"/>
            <a:r>
              <a:rPr lang="en-US" noProof="0" dirty="0"/>
              <a:t>Use test doubles for fast development of new features</a:t>
            </a:r>
          </a:p>
          <a:p>
            <a:pPr lvl="2"/>
            <a:r>
              <a:rPr lang="en-US" noProof="0" dirty="0"/>
              <a:t>Fast unit-test execution</a:t>
            </a:r>
          </a:p>
          <a:p>
            <a:pPr lvl="1"/>
            <a:r>
              <a:rPr lang="en-US" noProof="0" dirty="0"/>
              <a:t>Staging environment		Service Tests, Journeys</a:t>
            </a:r>
          </a:p>
          <a:p>
            <a:pPr lvl="2"/>
            <a:r>
              <a:rPr lang="en-US" noProof="0" dirty="0"/>
              <a:t>Drilled down production-like environment</a:t>
            </a:r>
          </a:p>
          <a:p>
            <a:pPr lvl="3"/>
            <a:r>
              <a:rPr lang="en-US" noProof="0" dirty="0"/>
              <a:t>No firewall, fewer services</a:t>
            </a:r>
          </a:p>
          <a:p>
            <a:pPr lvl="3"/>
            <a:r>
              <a:rPr lang="en-US" dirty="0"/>
              <a:t>Docker images, created by </a:t>
            </a:r>
            <a:r>
              <a:rPr lang="en-US" dirty="0" err="1"/>
              <a:t>TestContainers</a:t>
            </a:r>
            <a:endParaRPr lang="en-US" noProof="0" dirty="0"/>
          </a:p>
          <a:p>
            <a:pPr lvl="3"/>
            <a:r>
              <a:rPr lang="en-US" noProof="0" dirty="0"/>
              <a:t>Mountebank imposters instead of certain services</a:t>
            </a:r>
          </a:p>
          <a:p>
            <a:pPr lvl="1"/>
            <a:r>
              <a:rPr lang="en-US" noProof="0" dirty="0"/>
              <a:t>Production environment</a:t>
            </a:r>
          </a:p>
          <a:p>
            <a:r>
              <a:rPr lang="en-US" noProof="0" dirty="0"/>
              <a:t>Solution: Create </a:t>
            </a:r>
            <a:r>
              <a:rPr lang="en-US" i="1" noProof="0" dirty="0"/>
              <a:t>one artifact</a:t>
            </a:r>
            <a:r>
              <a:rPr lang="en-US" noProof="0" dirty="0"/>
              <a:t> and </a:t>
            </a:r>
            <a:r>
              <a:rPr lang="en-US" i="1" noProof="0" dirty="0"/>
              <a:t>manage configuration separately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SkyCave</a:t>
            </a:r>
            <a:endParaRPr lang="en-US" noProof="0" dirty="0"/>
          </a:p>
          <a:p>
            <a:pPr lvl="1"/>
            <a:r>
              <a:rPr lang="en-US" noProof="0" dirty="0"/>
              <a:t>Dependency injection using </a:t>
            </a:r>
            <a:r>
              <a:rPr lang="en-US" noProof="0" dirty="0" err="1"/>
              <a:t>AbstractFactory+ObjectMgr</a:t>
            </a:r>
            <a:r>
              <a:rPr lang="en-US" noProof="0" dirty="0"/>
              <a:t> patterns</a:t>
            </a:r>
          </a:p>
          <a:p>
            <a:pPr lvl="2"/>
            <a:r>
              <a:rPr lang="en-US" noProof="0" dirty="0"/>
              <a:t>Reading CPF property files</a:t>
            </a:r>
          </a:p>
          <a:p>
            <a:endParaRPr lang="en-US" noProof="0" dirty="0"/>
          </a:p>
          <a:p>
            <a:r>
              <a:rPr lang="en-US" noProof="0" dirty="0"/>
              <a:t>Other recommendations</a:t>
            </a:r>
          </a:p>
          <a:p>
            <a:pPr lvl="1"/>
            <a:r>
              <a:rPr lang="en-US" noProof="0" dirty="0"/>
              <a:t>Environment variables (is cross platform, but reuse difficult)</a:t>
            </a:r>
          </a:p>
          <a:p>
            <a:pPr lvl="2"/>
            <a:r>
              <a:rPr lang="en-US" dirty="0"/>
              <a:t>And JUnit code </a:t>
            </a:r>
            <a:r>
              <a:rPr lang="en-US" i="1" dirty="0"/>
              <a:t>cannot set it</a:t>
            </a:r>
            <a:r>
              <a:rPr lang="en-US" dirty="0"/>
              <a:t> directly</a:t>
            </a:r>
            <a:endParaRPr lang="en-US" noProof="0" dirty="0"/>
          </a:p>
          <a:p>
            <a:pPr lvl="1"/>
            <a:r>
              <a:rPr lang="en-US" noProof="0" dirty="0"/>
              <a:t>Injection frameworks (Spring, </a:t>
            </a:r>
            <a:r>
              <a:rPr lang="en-US" noProof="0" dirty="0" err="1"/>
              <a:t>Guice</a:t>
            </a:r>
            <a:r>
              <a:rPr lang="en-US" noProof="0" dirty="0"/>
              <a:t>, “Bærbak CPF </a:t>
            </a:r>
            <a:r>
              <a:rPr lang="en-US" noProof="0" dirty="0">
                <a:sym typeface="Wingdings" panose="05000000000000000000" pitchFamily="2" charset="2"/>
              </a:rPr>
              <a:t>”</a:t>
            </a:r>
            <a:r>
              <a:rPr lang="en-US" noProof="0" dirty="0"/>
              <a:t>…)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52500"/>
            <a:ext cx="84582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Deployment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Newman’s mantra: </a:t>
            </a:r>
            <a:r>
              <a:rPr lang="en-US" i="1" noProof="0" dirty="0"/>
              <a:t>… the most sensible way to trigger any deployment is via a single, parameterizable command-line call.</a:t>
            </a:r>
          </a:p>
          <a:p>
            <a:r>
              <a:rPr lang="en-US" noProof="0" dirty="0"/>
              <a:t>Three parameters</a:t>
            </a:r>
          </a:p>
          <a:p>
            <a:pPr lvl="1"/>
            <a:r>
              <a:rPr lang="en-US" noProof="0" dirty="0"/>
              <a:t>Artifact			</a:t>
            </a:r>
            <a:r>
              <a:rPr lang="en-US" i="1" noProof="0" dirty="0"/>
              <a:t>what service to deploy</a:t>
            </a:r>
          </a:p>
          <a:p>
            <a:pPr lvl="1"/>
            <a:r>
              <a:rPr lang="en-US" noProof="0" dirty="0"/>
              <a:t>Version			</a:t>
            </a:r>
            <a:r>
              <a:rPr lang="en-US" i="1" noProof="0" dirty="0"/>
              <a:t>… in which version</a:t>
            </a:r>
          </a:p>
          <a:p>
            <a:pPr lvl="1"/>
            <a:r>
              <a:rPr lang="en-US" noProof="0" dirty="0"/>
              <a:t>Environment		</a:t>
            </a:r>
            <a:r>
              <a:rPr lang="en-US" i="1" noProof="0" dirty="0"/>
              <a:t>… in which service configuration ?</a:t>
            </a:r>
          </a:p>
          <a:p>
            <a:endParaRPr lang="en-US" sz="1400" noProof="0" dirty="0">
              <a:latin typeface="Lucida Console" panose="020B0609040504020204" pitchFamily="49" charset="0"/>
            </a:endParaRPr>
          </a:p>
          <a:p>
            <a:r>
              <a:rPr lang="en-US" sz="1400" noProof="0" dirty="0">
                <a:latin typeface="Lucida Console" panose="020B0609040504020204" pitchFamily="49" charset="0"/>
              </a:rPr>
              <a:t>$ deploy </a:t>
            </a:r>
            <a:r>
              <a:rPr lang="en-US" sz="1400" noProof="0" dirty="0">
                <a:solidFill>
                  <a:schemeClr val="accent3">
                    <a:lumMod val="75000"/>
                  </a:schemeClr>
                </a:solidFill>
                <a:latin typeface="Lucida Console" panose="020B0609040504020204" pitchFamily="49" charset="0"/>
              </a:rPr>
              <a:t>artifact=ts17d</a:t>
            </a:r>
            <a:r>
              <a:rPr lang="en-US" sz="1400" noProof="0" dirty="0">
                <a:latin typeface="Lucida Console" panose="020B0609040504020204" pitchFamily="49" charset="0"/>
              </a:rPr>
              <a:t> </a:t>
            </a:r>
            <a:r>
              <a:rPr lang="en-US" sz="1400" noProof="0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environment=production</a:t>
            </a:r>
            <a:r>
              <a:rPr lang="en-US" sz="1400" noProof="0" dirty="0">
                <a:latin typeface="Lucida Console" panose="020B0609040504020204" pitchFamily="49" charset="0"/>
              </a:rPr>
              <a:t> </a:t>
            </a:r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version=b456</a:t>
            </a:r>
          </a:p>
          <a:p>
            <a:endParaRPr lang="en-US" sz="1400" noProof="0" dirty="0">
              <a:latin typeface="Lucida Console" panose="020B0609040504020204" pitchFamily="49" charset="0"/>
            </a:endParaRPr>
          </a:p>
          <a:p>
            <a:r>
              <a:rPr lang="en-US" sz="1400" noProof="0" dirty="0">
                <a:latin typeface="Lucida Console" panose="020B0609040504020204" pitchFamily="49" charset="0"/>
              </a:rPr>
              <a:t>docker run –d </a:t>
            </a:r>
            <a:r>
              <a:rPr lang="en-US" sz="1400" noProof="0" dirty="0">
                <a:solidFill>
                  <a:schemeClr val="accent3">
                    <a:lumMod val="75000"/>
                  </a:schemeClr>
                </a:solidFill>
                <a:latin typeface="Lucida Console" panose="020B0609040504020204" pitchFamily="49" charset="0"/>
              </a:rPr>
              <a:t>hbc/ts17d</a:t>
            </a:r>
            <a:r>
              <a:rPr lang="en-US" sz="1400" noProof="0" dirty="0">
                <a:latin typeface="Lucida Console" panose="020B0609040504020204" pitchFamily="49" charset="0"/>
              </a:rPr>
              <a:t>:</a:t>
            </a:r>
            <a:r>
              <a:rPr lang="en-US" sz="1400" noProof="0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b456</a:t>
            </a:r>
            <a:r>
              <a:rPr lang="en-US" sz="1400" noProof="0" dirty="0">
                <a:latin typeface="Lucida Console" panose="020B0609040504020204" pitchFamily="49" charset="0"/>
              </a:rPr>
              <a:t> </a:t>
            </a:r>
            <a:r>
              <a:rPr lang="en-US" sz="1400" noProof="0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–</a:t>
            </a:r>
            <a:r>
              <a:rPr lang="en-US" sz="1400" noProof="0" dirty="0" err="1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Pcpf</a:t>
            </a:r>
            <a:r>
              <a:rPr lang="en-US" sz="1400" noProof="0" dirty="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=production.</a:t>
            </a:r>
            <a:r>
              <a:rPr lang="en-US" sz="1400">
                <a:solidFill>
                  <a:schemeClr val="accent5">
                    <a:lumMod val="75000"/>
                  </a:schemeClr>
                </a:solidFill>
                <a:latin typeface="Lucida Console" panose="020B0609040504020204" pitchFamily="49" charset="0"/>
              </a:rPr>
              <a:t>cpf</a:t>
            </a:r>
            <a:endParaRPr lang="en-US" sz="1400" noProof="0" dirty="0">
              <a:solidFill>
                <a:schemeClr val="accent5">
                  <a:lumMod val="7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Sam Newman</a:t>
            </a:r>
          </a:p>
          <a:p>
            <a:pPr lvl="1"/>
            <a:r>
              <a:rPr lang="en-US" noProof="0" dirty="0"/>
              <a:t>(2</a:t>
            </a:r>
            <a:r>
              <a:rPr lang="en-US" baseline="30000" noProof="0" dirty="0"/>
              <a:t>nd</a:t>
            </a:r>
            <a:r>
              <a:rPr lang="en-US" noProof="0" dirty="0"/>
              <a:t> Edition Sep 2018)</a:t>
            </a:r>
          </a:p>
          <a:p>
            <a:endParaRPr lang="en-US" noProof="0" dirty="0"/>
          </a:p>
          <a:p>
            <a:r>
              <a:rPr lang="en-US" noProof="0" dirty="0"/>
              <a:t>Michael T Nygard</a:t>
            </a:r>
          </a:p>
          <a:p>
            <a:endParaRPr lang="en-US" noProof="0" dirty="0"/>
          </a:p>
          <a:p>
            <a:r>
              <a:rPr lang="en-US" noProof="0" dirty="0"/>
              <a:t>Jez Humble et al.</a:t>
            </a:r>
          </a:p>
          <a:p>
            <a:pPr lvl="1"/>
            <a:endParaRPr lang="en-US" noProof="0" dirty="0"/>
          </a:p>
          <a:p>
            <a:r>
              <a:rPr lang="en-US" noProof="0" dirty="0"/>
              <a:t>Eberhard Wolff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Building Micro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87630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ease It! Design and Deploy Production-Ready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8590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inuous Delivery: Reliable Software Releases through Build, Test, and Deployment Automation (Addison-Wesley Signatur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09900"/>
            <a:ext cx="20764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ractical Guide to Continuous Deliv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48100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509C-FD83-4D92-BC4F-7690CC9F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A1EE-43C2-4845-9300-D516E9A37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Humble says something along the same lines…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03E8F-0AAD-4A30-86DF-D45005A4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4CEA-291D-4FEC-8FD6-337C7B8E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F9A11-958A-45AB-AA60-750789D8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9CFF7-29D7-4486-821B-48DD7A71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85900"/>
            <a:ext cx="6429375" cy="220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14105E-1144-4C73-9FA2-1B2DD4A3282E}"/>
              </a:ext>
            </a:extLst>
          </p:cNvPr>
          <p:cNvSpPr/>
          <p:nvPr/>
        </p:nvSpPr>
        <p:spPr>
          <a:xfrm>
            <a:off x="914400" y="3094182"/>
            <a:ext cx="6553200" cy="6777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Deployment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how does it relate to </a:t>
            </a:r>
            <a:r>
              <a:rPr lang="en-US" dirty="0" err="1"/>
              <a:t>IaC</a:t>
            </a:r>
            <a:r>
              <a:rPr lang="en-US" dirty="0"/>
              <a:t>?</a:t>
            </a:r>
            <a:endParaRPr lang="en-US" noProof="0" dirty="0"/>
          </a:p>
          <a:p>
            <a:endParaRPr lang="en-US" i="1" noProof="0" dirty="0"/>
          </a:p>
          <a:p>
            <a:r>
              <a:rPr lang="en-US" i="1" noProof="0" dirty="0"/>
              <a:t>Infrastructure-as-code</a:t>
            </a:r>
            <a:endParaRPr lang="en-US" noProof="0" dirty="0"/>
          </a:p>
          <a:p>
            <a:pPr lvl="1"/>
            <a:r>
              <a:rPr lang="en-US" noProof="0" dirty="0"/>
              <a:t>Codify your infrastructure</a:t>
            </a:r>
          </a:p>
          <a:p>
            <a:pPr lvl="1"/>
            <a:endParaRPr lang="en-US" dirty="0"/>
          </a:p>
          <a:p>
            <a:r>
              <a:rPr lang="en-US" dirty="0"/>
              <a:t>Exercise:</a:t>
            </a:r>
          </a:p>
          <a:p>
            <a:r>
              <a:rPr lang="en-US" dirty="0"/>
              <a:t>Compare </a:t>
            </a:r>
            <a:r>
              <a:rPr lang="en-US" i="1" dirty="0"/>
              <a:t>deployment interface</a:t>
            </a:r>
          </a:p>
          <a:p>
            <a:pPr lvl="1"/>
            <a:r>
              <a:rPr lang="en-US" i="1" noProof="0" dirty="0"/>
              <a:t>Artifact?</a:t>
            </a:r>
          </a:p>
          <a:p>
            <a:pPr lvl="1"/>
            <a:r>
              <a:rPr lang="en-US" i="1" dirty="0"/>
              <a:t>Version?</a:t>
            </a:r>
          </a:p>
          <a:p>
            <a:pPr lvl="1"/>
            <a:r>
              <a:rPr lang="en-US" i="1" noProof="0" dirty="0"/>
              <a:t>Environment?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75" y="1104900"/>
            <a:ext cx="3396025" cy="4135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9B9A-6D18-400D-80BD-7DAE8CDD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2559D-291E-4706-8444-A5546F77C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– the question is…</a:t>
            </a:r>
          </a:p>
          <a:p>
            <a:pPr lvl="1"/>
            <a:r>
              <a:rPr lang="en-US" dirty="0"/>
              <a:t>Is a deployment interface the same as </a:t>
            </a:r>
            <a:r>
              <a:rPr lang="en-US" dirty="0" err="1"/>
              <a:t>IaC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If not</a:t>
            </a:r>
          </a:p>
          <a:p>
            <a:pPr lvl="2"/>
            <a:r>
              <a:rPr lang="en-US" dirty="0"/>
              <a:t>Benefits of deployment interface?</a:t>
            </a:r>
          </a:p>
          <a:p>
            <a:pPr lvl="2"/>
            <a:r>
              <a:rPr lang="en-US" dirty="0"/>
              <a:t>Liabilities?</a:t>
            </a:r>
          </a:p>
          <a:p>
            <a:pPr lvl="2"/>
            <a:r>
              <a:rPr lang="en-US" dirty="0"/>
              <a:t>Benefits of </a:t>
            </a:r>
            <a:r>
              <a:rPr lang="en-US" dirty="0" err="1"/>
              <a:t>IaC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Liabilities?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2D6B2-9960-40BF-8AC9-4FAFAED4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C36AE-C7E2-43E7-B53D-5EB92F3F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146F0-3077-41BE-87AD-EB60A4E5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noProof="0" dirty="0"/>
              <a:t> GUI </a:t>
            </a:r>
            <a:r>
              <a:rPr lang="en-US" i="1" noProof="0" dirty="0" err="1"/>
              <a:t>Depl-Intf</a:t>
            </a:r>
            <a:r>
              <a:rPr lang="en-US" noProof="0" dirty="0"/>
              <a:t>: Rancher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98"/>
          <a:stretch/>
        </p:blipFill>
        <p:spPr bwMode="auto">
          <a:xfrm>
            <a:off x="304800" y="952501"/>
            <a:ext cx="4267200" cy="22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04900"/>
            <a:ext cx="5029200" cy="420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4305300"/>
            <a:ext cx="24384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Point’n’Click</a:t>
            </a:r>
            <a:r>
              <a:rPr lang="da-DK" dirty="0"/>
              <a:t> </a:t>
            </a:r>
            <a:r>
              <a:rPr lang="da-DK" dirty="0" err="1"/>
              <a:t>hell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PhoenixServer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800600" cy="4318000"/>
          </a:xfrm>
        </p:spPr>
        <p:txBody>
          <a:bodyPr/>
          <a:lstStyle/>
          <a:p>
            <a:r>
              <a:rPr lang="en-US" noProof="0" dirty="0"/>
              <a:t>Fowler: </a:t>
            </a:r>
            <a:r>
              <a:rPr lang="en-US" noProof="0" dirty="0" err="1"/>
              <a:t>PhoenixServer</a:t>
            </a:r>
            <a:endParaRPr lang="en-US" noProof="0" dirty="0"/>
          </a:p>
          <a:p>
            <a:pPr lvl="1"/>
            <a:r>
              <a:rPr lang="en-US" noProof="0" dirty="0"/>
              <a:t>Burn all you production equipment, and then measure the time until you are completely back in </a:t>
            </a:r>
            <a:r>
              <a:rPr lang="en-US" i="1" noProof="0" dirty="0"/>
              <a:t>normal operations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026" name="Picture 2" descr="https://i.pinimg.com/736x/36/06/13/3606135abd511b98bbdce053604894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847725"/>
            <a:ext cx="3534974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7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90B0-3FE7-4F0C-86D4-E6B60D286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Continuous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6A6A0-E11E-4716-9895-958AF7789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Rephrased Talk by </a:t>
            </a:r>
            <a:r>
              <a:rPr lang="en-US" i="1" dirty="0"/>
              <a:t>Jez Humble</a:t>
            </a:r>
          </a:p>
        </p:txBody>
      </p:sp>
    </p:spTree>
    <p:extLst>
      <p:ext uri="{BB962C8B-B14F-4D97-AF65-F5344CB8AC3E}">
        <p14:creationId xmlns:p14="http://schemas.microsoft.com/office/powerpoint/2010/main" val="35794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 err="1"/>
              <a:t>slidification</a:t>
            </a:r>
            <a:r>
              <a:rPr lang="en-US" dirty="0"/>
              <a:t> of </a:t>
            </a:r>
            <a:r>
              <a:rPr lang="en-US" i="1" dirty="0"/>
              <a:t>Jez Humble / Continuous Delivery</a:t>
            </a:r>
            <a:r>
              <a:rPr lang="en-US" dirty="0"/>
              <a:t> talk in 2012…</a:t>
            </a:r>
            <a:endParaRPr lang="en-US" i="1" dirty="0"/>
          </a:p>
          <a:p>
            <a:pPr lvl="1"/>
            <a:r>
              <a:rPr lang="en-US" dirty="0"/>
              <a:t>https://www.youtube.com/watch?v=skLJuksCRTw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 Frequently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 frequently because it ensures:</a:t>
            </a:r>
          </a:p>
          <a:p>
            <a:endParaRPr lang="en-US" dirty="0"/>
          </a:p>
          <a:p>
            <a:r>
              <a:rPr lang="en-US" dirty="0"/>
              <a:t>1. Build the right thing</a:t>
            </a:r>
          </a:p>
          <a:p>
            <a:endParaRPr lang="en-US" dirty="0"/>
          </a:p>
          <a:p>
            <a:r>
              <a:rPr lang="en-US" dirty="0"/>
              <a:t>2. Reduce risk of release</a:t>
            </a:r>
          </a:p>
          <a:p>
            <a:endParaRPr lang="en-US" dirty="0"/>
          </a:p>
          <a:p>
            <a:r>
              <a:rPr lang="en-US" dirty="0"/>
              <a:t>3. Real project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1: Built the Right 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endParaRPr lang="en-US" dirty="0"/>
          </a:p>
          <a:p>
            <a:pPr marL="342900" lvl="1" indent="-342900">
              <a:buFont typeface="Arial" charset="0"/>
              <a:buChar char="•"/>
            </a:pPr>
            <a:r>
              <a:rPr lang="en-US" dirty="0"/>
              <a:t>More than 50% of functionality in SW is rarely or never used!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1996</Words>
  <Application>Microsoft Office PowerPoint</Application>
  <PresentationFormat>On-screen Show (16:10)</PresentationFormat>
  <Paragraphs>418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Lucida Console</vt:lpstr>
      <vt:lpstr>Wingdings</vt:lpstr>
      <vt:lpstr>Office Theme</vt:lpstr>
      <vt:lpstr>Microservices and DevOps</vt:lpstr>
      <vt:lpstr>An opinion…</vt:lpstr>
      <vt:lpstr>Agile Manifesto</vt:lpstr>
      <vt:lpstr>The Sources</vt:lpstr>
      <vt:lpstr>Why Continuous Delivery</vt:lpstr>
      <vt:lpstr>Source</vt:lpstr>
      <vt:lpstr>Deliver Frequently</vt:lpstr>
      <vt:lpstr>1: Built the Right Thing</vt:lpstr>
      <vt:lpstr>Wasted Time</vt:lpstr>
      <vt:lpstr>Build the Right Thing</vt:lpstr>
      <vt:lpstr>Science</vt:lpstr>
      <vt:lpstr>Lead Time</vt:lpstr>
      <vt:lpstr>2: Reduce Risk of Release</vt:lpstr>
      <vt:lpstr>Release Frequently</vt:lpstr>
      <vt:lpstr>Monitoring</vt:lpstr>
      <vt:lpstr>Availability Measure</vt:lpstr>
      <vt:lpstr>Example: Uber</vt:lpstr>
      <vt:lpstr>3: Real Project Progress</vt:lpstr>
      <vt:lpstr>Windows Progress Metaphor</vt:lpstr>
      <vt:lpstr>Real Project Progress</vt:lpstr>
      <vt:lpstr>Summary</vt:lpstr>
      <vt:lpstr>Terminology</vt:lpstr>
      <vt:lpstr>Terminology</vt:lpstr>
      <vt:lpstr>Humble: CD</vt:lpstr>
      <vt:lpstr>So…</vt:lpstr>
      <vt:lpstr>Release is not Release</vt:lpstr>
      <vt:lpstr>Newman Part II</vt:lpstr>
      <vt:lpstr>The Pipeline Again</vt:lpstr>
      <vt:lpstr>Pipeline</vt:lpstr>
      <vt:lpstr>Production-Ready Software</vt:lpstr>
      <vt:lpstr>Deployment Pipeline</vt:lpstr>
      <vt:lpstr>What Artefacts?</vt:lpstr>
      <vt:lpstr>Containers - as Artifacts</vt:lpstr>
      <vt:lpstr>Immutable Servers</vt:lpstr>
      <vt:lpstr>Nygard</vt:lpstr>
      <vt:lpstr>Again: Container Technology</vt:lpstr>
      <vt:lpstr>Environments and Configuration</vt:lpstr>
      <vt:lpstr>Example</vt:lpstr>
      <vt:lpstr>Deployment Interface</vt:lpstr>
      <vt:lpstr>Humble</vt:lpstr>
      <vt:lpstr>Deployment Interface</vt:lpstr>
      <vt:lpstr>Discussion</vt:lpstr>
      <vt:lpstr>A GUI Depl-Intf: Rancher</vt:lpstr>
      <vt:lpstr>PhoenixServer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102</cp:revision>
  <dcterms:created xsi:type="dcterms:W3CDTF">2006-08-16T00:00:00Z</dcterms:created>
  <dcterms:modified xsi:type="dcterms:W3CDTF">2021-10-01T12:39:16Z</dcterms:modified>
</cp:coreProperties>
</file>